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112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Пошаговые инструкции и процессы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Для менеджеров, инженеров и руководителей</a:t>
            </a:r>
          </a:p>
          <a:p>
            <a:r>
              <a:t>(с графическими схемами)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Содержание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Менеджер по продажам</a:t>
            </a:r>
          </a:p>
          <a:p>
            <a:r>
              <a:t>2. Инженер-проектировщик</a:t>
            </a:r>
          </a:p>
          <a:p>
            <a:r>
              <a:t>3. Руководитель проекта</a:t>
            </a:r>
          </a:p>
          <a:p>
            <a:r>
              <a:t>4. Сервисный инженер</a:t>
            </a:r>
          </a:p>
          <a:p>
            <a:r>
              <a:t>5. Графические схемы процессов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Менеджер по продажам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Фиксирует клиента в CRM</a:t>
            </a:r>
          </a:p>
          <a:p>
            <a:r>
              <a:t>✔ Связывается в течение 2 часов</a:t>
            </a:r>
          </a:p>
          <a:p>
            <a:r>
              <a:t>✔ Согласует КП и договор</a:t>
            </a:r>
          </a:p>
          <a:p>
            <a:r>
              <a:t>✔ Контролирует подписание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Инженер-проектировщик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Изучает исходные данные</a:t>
            </a:r>
          </a:p>
          <a:p>
            <a:r>
              <a:t>✔ Обследует объект</a:t>
            </a:r>
          </a:p>
          <a:p>
            <a:r>
              <a:t>✔ Выполняет расчёты</a:t>
            </a:r>
          </a:p>
          <a:p>
            <a:r>
              <a:t>✔ Формирует спецификацию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Руководитель проекта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Проверяет ТЗ и договор</a:t>
            </a:r>
          </a:p>
          <a:p>
            <a:r>
              <a:t>✔ Назначает ответственных</a:t>
            </a:r>
          </a:p>
          <a:p>
            <a:r>
              <a:t>✔ Контролирует поставку и монтаж</a:t>
            </a:r>
          </a:p>
          <a:p>
            <a:r>
              <a:t>✔ Организует пусконаладку и сдачу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Сервисный инженер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✔ Принимает заявки</a:t>
            </a:r>
          </a:p>
          <a:p>
            <a:r>
              <a:t>✔ Проводит диагностику</a:t>
            </a:r>
          </a:p>
          <a:p>
            <a:r>
              <a:t>✔ Устраняет неисправности</a:t>
            </a:r>
          </a:p>
          <a:p>
            <a:r>
              <a:t>✔ Ведёт журнал обслуживания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Схема процесса: Менеджер по продажам</a:t>
            </a:r>
          </a:p>
        </p:txBody>
      </p:sp>
      <p:pic>
        <p:nvPicPr>
          <p:cNvPr id="3" name="Picture 2" descr="flowchart_manag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15675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Схема процесса: Инженер-проектировщик</a:t>
            </a:r>
          </a:p>
        </p:txBody>
      </p:sp>
      <p:pic>
        <p:nvPicPr>
          <p:cNvPr id="3" name="Picture 2" descr="flowchart_engine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156754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 err="1"/>
              <a:t>Схема</a:t>
            </a:r>
            <a:r>
              <a:rPr b="1" dirty="0"/>
              <a:t> </a:t>
            </a:r>
            <a:r>
              <a:rPr b="1" dirty="0" err="1"/>
              <a:t>процесса</a:t>
            </a:r>
            <a:r>
              <a:rPr b="1" dirty="0"/>
              <a:t>: </a:t>
            </a:r>
            <a:r>
              <a:rPr b="1" dirty="0" err="1"/>
              <a:t>Руководитель</a:t>
            </a:r>
            <a:r>
              <a:rPr b="1" dirty="0"/>
              <a:t> </a:t>
            </a:r>
            <a:r>
              <a:rPr b="1" dirty="0" err="1"/>
              <a:t>проекта</a:t>
            </a:r>
            <a:endParaRPr b="1" dirty="0"/>
          </a:p>
        </p:txBody>
      </p:sp>
      <p:pic>
        <p:nvPicPr>
          <p:cNvPr id="2059" name="Рисунок 14" descr="Picture background">
            <a:extLst>
              <a:ext uri="{FF2B5EF4-FFF2-40B4-BE49-F238E27FC236}">
                <a16:creationId xmlns:a16="http://schemas.microsoft.com/office/drawing/2014/main" id="{8AF9FCCD-9CA2-45A9-A37C-BEDAEA059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6701758" y="2394003"/>
            <a:ext cx="139157" cy="6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Picture background">
            <a:extLst>
              <a:ext uri="{FF2B5EF4-FFF2-40B4-BE49-F238E27FC236}">
                <a16:creationId xmlns:a16="http://schemas.microsoft.com/office/drawing/2014/main" id="{0A47F4CA-C054-4D0C-9BDA-EF1D015D7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5205168" y="2418579"/>
            <a:ext cx="139157" cy="69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Рисунок 18" descr="Picture background">
            <a:extLst>
              <a:ext uri="{FF2B5EF4-FFF2-40B4-BE49-F238E27FC236}">
                <a16:creationId xmlns:a16="http://schemas.microsoft.com/office/drawing/2014/main" id="{3EE27EC9-DFEA-4A8B-AA59-2B3C32A9F5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705655" y="2372694"/>
            <a:ext cx="154407" cy="77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Рисунок 19" descr="Picture background">
            <a:extLst>
              <a:ext uri="{FF2B5EF4-FFF2-40B4-BE49-F238E27FC236}">
                <a16:creationId xmlns:a16="http://schemas.microsoft.com/office/drawing/2014/main" id="{507CFDCA-793A-4B61-97FA-2503D80A6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>
            <a:off x="2360798" y="2398962"/>
            <a:ext cx="129237" cy="6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Блок-схема: процесс 6">
            <a:extLst>
              <a:ext uri="{FF2B5EF4-FFF2-40B4-BE49-F238E27FC236}">
                <a16:creationId xmlns:a16="http://schemas.microsoft.com/office/drawing/2014/main" id="{2C5E392A-399E-40B0-8AFF-45D9156DF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4229" y="2207411"/>
            <a:ext cx="1240070" cy="438385"/>
          </a:xfrm>
          <a:prstGeom prst="flowChartProcess">
            <a:avLst/>
          </a:prstGeom>
          <a:solidFill>
            <a:srgbClr val="B2D5F8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Гарантийное и постгарантийное обслуживание</a:t>
            </a: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Блок-схема: процесс 5">
            <a:extLst>
              <a:ext uri="{FF2B5EF4-FFF2-40B4-BE49-F238E27FC236}">
                <a16:creationId xmlns:a16="http://schemas.microsoft.com/office/drawing/2014/main" id="{F5DC6A77-7790-49B0-8031-36E8907FC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0982" y="2224415"/>
            <a:ext cx="1330776" cy="426056"/>
          </a:xfrm>
          <a:prstGeom prst="flowChartProcess">
            <a:avLst/>
          </a:prstGeom>
          <a:solidFill>
            <a:srgbClr val="B2D5F8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Монтаж</a:t>
            </a: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Блок-схема: процесс 4">
            <a:extLst>
              <a:ext uri="{FF2B5EF4-FFF2-40B4-BE49-F238E27FC236}">
                <a16:creationId xmlns:a16="http://schemas.microsoft.com/office/drawing/2014/main" id="{CC6CB92A-C26B-4CAB-9CF2-B22062592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719" y="2207412"/>
            <a:ext cx="1317765" cy="438386"/>
          </a:xfrm>
          <a:prstGeom prst="flowChartProcess">
            <a:avLst/>
          </a:prstGeom>
          <a:solidFill>
            <a:srgbClr val="B2D5F8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Поставка</a:t>
            </a: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Блок-схема: процесс 2">
            <a:extLst>
              <a:ext uri="{FF2B5EF4-FFF2-40B4-BE49-F238E27FC236}">
                <a16:creationId xmlns:a16="http://schemas.microsoft.com/office/drawing/2014/main" id="{31D12A63-CF49-4AF1-B46C-741AB00A7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8256" y="2207412"/>
            <a:ext cx="1147938" cy="438386"/>
          </a:xfrm>
          <a:prstGeom prst="flowChartProcess">
            <a:avLst/>
          </a:prstGeom>
          <a:solidFill>
            <a:srgbClr val="B2D5F8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Планирование</a:t>
            </a: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Блок-схема: процесс 1" descr="ТЗ и договор&#10;">
            <a:extLst>
              <a:ext uri="{FF2B5EF4-FFF2-40B4-BE49-F238E27FC236}">
                <a16:creationId xmlns:a16="http://schemas.microsoft.com/office/drawing/2014/main" id="{82DBEE6C-F405-4C20-81F1-42CC125DF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1402" y="2215231"/>
            <a:ext cx="1218711" cy="430567"/>
          </a:xfrm>
          <a:prstGeom prst="flowChartProcess">
            <a:avLst/>
          </a:prstGeom>
          <a:solidFill>
            <a:srgbClr val="B2D5F8"/>
          </a:solidFill>
          <a:ln w="12700">
            <a:solidFill>
              <a:srgbClr val="1F3763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8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ТЗ и договор</a:t>
            </a:r>
            <a:endParaRPr kumimoji="0" lang="ru-RU" altLang="ru-RU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21">
            <a:extLst>
              <a:ext uri="{FF2B5EF4-FFF2-40B4-BE49-F238E27FC236}">
                <a16:creationId xmlns:a16="http://schemas.microsoft.com/office/drawing/2014/main" id="{BECD4FDB-B030-4375-AA8B-67955A935D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537" y="1693137"/>
            <a:ext cx="7119208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ru-RU" alt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21" name="Rectangle 23">
            <a:extLst>
              <a:ext uri="{FF2B5EF4-FFF2-40B4-BE49-F238E27FC236}">
                <a16:creationId xmlns:a16="http://schemas.microsoft.com/office/drawing/2014/main" id="{A73607D6-622F-44A0-A8F5-999F5ED6771B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28455" y="3021570"/>
            <a:ext cx="910848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endParaRPr kumimoji="0" lang="ru-RU" alt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2" name="Rectangle 24">
            <a:extLst>
              <a:ext uri="{FF2B5EF4-FFF2-40B4-BE49-F238E27FC236}">
                <a16:creationId xmlns:a16="http://schemas.microsoft.com/office/drawing/2014/main" id="{D5CA4CC6-B314-4E85-8C25-9077C07A00D9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789534" y="2985457"/>
            <a:ext cx="9108489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   </a:t>
            </a:r>
            <a:endParaRPr kumimoji="0" lang="ru-RU" alt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7">
            <a:extLst>
              <a:ext uri="{FF2B5EF4-FFF2-40B4-BE49-F238E27FC236}">
                <a16:creationId xmlns:a16="http://schemas.microsoft.com/office/drawing/2014/main" id="{98B30309-18B5-4F79-9C6B-B04F32C3CD80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29736" y="2804609"/>
            <a:ext cx="910848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6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Схема процесса: Сервисный инженер</a:t>
            </a:r>
          </a:p>
        </p:txBody>
      </p:sp>
      <p:pic>
        <p:nvPicPr>
          <p:cNvPr id="3" name="Picture 2" descr="flowchart_servi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371600"/>
            <a:ext cx="7315200" cy="15675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Заключение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Данный материал можно использовать:</a:t>
            </a:r>
          </a:p>
          <a:p>
            <a:r>
              <a:t>• Для обучения новых сотрудников</a:t>
            </a:r>
          </a:p>
          <a:p>
            <a:r>
              <a:t>• Для стандартизации процессов</a:t>
            </a:r>
          </a:p>
          <a:p>
            <a:r>
              <a:t>• Для контроля качества и улучшения работы</a:t>
            </a:r>
          </a:p>
          <a:p>
            <a:endParaRPr/>
          </a:p>
          <a:p>
            <a:r>
              <a:t>Все схемы и инструкции входят в регламент компании.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Общая схема бизнес-процесса</a:t>
            </a:r>
          </a:p>
        </p:txBody>
      </p:sp>
      <p:pic>
        <p:nvPicPr>
          <p:cNvPr id="3" name="Picture 2" descr="flowchart_full_proces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8229600" cy="176348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Визуальная схема бизнес-процесса</a:t>
            </a:r>
          </a:p>
        </p:txBody>
      </p:sp>
      <p:pic>
        <p:nvPicPr>
          <p:cNvPr id="3" name="Picture 2" descr="flowchart_full_process_color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4" y="1371600"/>
            <a:ext cx="9046346" cy="19002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180</Words>
  <Application>Microsoft Office PowerPoint</Application>
  <PresentationFormat>Экран (4:3)</PresentationFormat>
  <Paragraphs>55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Пошаговые инструкции и процессы</vt:lpstr>
      <vt:lpstr>Содержание</vt:lpstr>
      <vt:lpstr>Менеджер по продажам</vt:lpstr>
      <vt:lpstr>Инженер-проектировщик</vt:lpstr>
      <vt:lpstr>Руководитель проекта</vt:lpstr>
      <vt:lpstr>Сервисный инженер</vt:lpstr>
      <vt:lpstr>Схема процесса: Менеджер по продажам</vt:lpstr>
      <vt:lpstr>Схема процесса: Инженер-проектировщик</vt:lpstr>
      <vt:lpstr>Схема процесса: Руководитель проекта</vt:lpstr>
      <vt:lpstr>Схема процесса: Сервисный инженер</vt:lpstr>
      <vt:lpstr>Заключение</vt:lpstr>
      <vt:lpstr>Общая схема бизнес-процесса</vt:lpstr>
      <vt:lpstr>Визуальная схема бизнес-процесса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Пошаговые инструкции и процессы</dc:title>
  <dc:subject/>
  <dc:creator/>
  <cp:keywords/>
  <dc:description>generated using python-pptx</dc:description>
  <cp:lastModifiedBy>Елена Шикова</cp:lastModifiedBy>
  <cp:revision>7</cp:revision>
  <dcterms:created xsi:type="dcterms:W3CDTF">2013-01-27T09:14:16Z</dcterms:created>
  <dcterms:modified xsi:type="dcterms:W3CDTF">2026-05-14T15:41:02Z</dcterms:modified>
  <cp:category/>
</cp:coreProperties>
</file>